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9"/>
  </p:notesMasterIdLst>
  <p:sldIdLst>
    <p:sldId id="273" r:id="rId5"/>
    <p:sldId id="274" r:id="rId6"/>
    <p:sldId id="275" r:id="rId7"/>
    <p:sldId id="276" r:id="rId8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7227CC-486B-464B-9013-9C39B6AB5658}" v="2" dt="2025-10-30T12:41:44.4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2508" y="1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 Berg" userId="6748d174-c20d-4201-9dbb-9eb27c9c0a2f" providerId="ADAL" clId="{9D7B5175-C4BE-4AB6-8BFE-B734994F6AB5}"/>
    <pc:docChg chg="undo custSel delSld modSld">
      <pc:chgData name="Martin Berg" userId="6748d174-c20d-4201-9dbb-9eb27c9c0a2f" providerId="ADAL" clId="{9D7B5175-C4BE-4AB6-8BFE-B734994F6AB5}" dt="2025-10-30T12:43:12.757" v="21" actId="20577"/>
      <pc:docMkLst>
        <pc:docMk/>
      </pc:docMkLst>
      <pc:sldChg chg="del">
        <pc:chgData name="Martin Berg" userId="6748d174-c20d-4201-9dbb-9eb27c9c0a2f" providerId="ADAL" clId="{9D7B5175-C4BE-4AB6-8BFE-B734994F6AB5}" dt="2025-10-30T12:38:49.139" v="0" actId="47"/>
        <pc:sldMkLst>
          <pc:docMk/>
          <pc:sldMk cId="845764299" sldId="256"/>
        </pc:sldMkLst>
      </pc:sldChg>
      <pc:sldChg chg="del">
        <pc:chgData name="Martin Berg" userId="6748d174-c20d-4201-9dbb-9eb27c9c0a2f" providerId="ADAL" clId="{9D7B5175-C4BE-4AB6-8BFE-B734994F6AB5}" dt="2025-10-30T12:38:49.139" v="0" actId="47"/>
        <pc:sldMkLst>
          <pc:docMk/>
          <pc:sldMk cId="82688217" sldId="264"/>
        </pc:sldMkLst>
      </pc:sldChg>
      <pc:sldChg chg="del">
        <pc:chgData name="Martin Berg" userId="6748d174-c20d-4201-9dbb-9eb27c9c0a2f" providerId="ADAL" clId="{9D7B5175-C4BE-4AB6-8BFE-B734994F6AB5}" dt="2025-10-30T12:38:49.139" v="0" actId="47"/>
        <pc:sldMkLst>
          <pc:docMk/>
          <pc:sldMk cId="610297402" sldId="265"/>
        </pc:sldMkLst>
      </pc:sldChg>
      <pc:sldChg chg="del">
        <pc:chgData name="Martin Berg" userId="6748d174-c20d-4201-9dbb-9eb27c9c0a2f" providerId="ADAL" clId="{9D7B5175-C4BE-4AB6-8BFE-B734994F6AB5}" dt="2025-10-30T12:38:49.139" v="0" actId="47"/>
        <pc:sldMkLst>
          <pc:docMk/>
          <pc:sldMk cId="3869701585" sldId="269"/>
        </pc:sldMkLst>
      </pc:sldChg>
      <pc:sldChg chg="del">
        <pc:chgData name="Martin Berg" userId="6748d174-c20d-4201-9dbb-9eb27c9c0a2f" providerId="ADAL" clId="{9D7B5175-C4BE-4AB6-8BFE-B734994F6AB5}" dt="2025-10-30T12:38:49.139" v="0" actId="47"/>
        <pc:sldMkLst>
          <pc:docMk/>
          <pc:sldMk cId="3960402353" sldId="270"/>
        </pc:sldMkLst>
      </pc:sldChg>
      <pc:sldChg chg="modSp del mod">
        <pc:chgData name="Martin Berg" userId="6748d174-c20d-4201-9dbb-9eb27c9c0a2f" providerId="ADAL" clId="{9D7B5175-C4BE-4AB6-8BFE-B734994F6AB5}" dt="2025-10-30T12:42:47.109" v="20" actId="47"/>
        <pc:sldMkLst>
          <pc:docMk/>
          <pc:sldMk cId="4121129426" sldId="271"/>
        </pc:sldMkLst>
        <pc:picChg chg="mod">
          <ac:chgData name="Martin Berg" userId="6748d174-c20d-4201-9dbb-9eb27c9c0a2f" providerId="ADAL" clId="{9D7B5175-C4BE-4AB6-8BFE-B734994F6AB5}" dt="2025-10-30T12:41:12.552" v="13" actId="1076"/>
          <ac:picMkLst>
            <pc:docMk/>
            <pc:sldMk cId="4121129426" sldId="271"/>
            <ac:picMk id="5" creationId="{322CBFF8-177F-4164-7273-D68A62E5507F}"/>
          </ac:picMkLst>
        </pc:picChg>
      </pc:sldChg>
      <pc:sldChg chg="del">
        <pc:chgData name="Martin Berg" userId="6748d174-c20d-4201-9dbb-9eb27c9c0a2f" providerId="ADAL" clId="{9D7B5175-C4BE-4AB6-8BFE-B734994F6AB5}" dt="2025-10-30T12:42:47.109" v="20" actId="47"/>
        <pc:sldMkLst>
          <pc:docMk/>
          <pc:sldMk cId="2803569024" sldId="272"/>
        </pc:sldMkLst>
      </pc:sldChg>
      <pc:sldChg chg="delSp modSp mod">
        <pc:chgData name="Martin Berg" userId="6748d174-c20d-4201-9dbb-9eb27c9c0a2f" providerId="ADAL" clId="{9D7B5175-C4BE-4AB6-8BFE-B734994F6AB5}" dt="2025-10-30T12:40:50.784" v="11" actId="27636"/>
        <pc:sldMkLst>
          <pc:docMk/>
          <pc:sldMk cId="2735208822" sldId="273"/>
        </pc:sldMkLst>
        <pc:spChg chg="mod">
          <ac:chgData name="Martin Berg" userId="6748d174-c20d-4201-9dbb-9eb27c9c0a2f" providerId="ADAL" clId="{9D7B5175-C4BE-4AB6-8BFE-B734994F6AB5}" dt="2025-10-30T12:40:50.784" v="11" actId="27636"/>
          <ac:spMkLst>
            <pc:docMk/>
            <pc:sldMk cId="2735208822" sldId="273"/>
            <ac:spMk id="2" creationId="{B0B2F16F-4982-2C6A-2CD6-7C7C796C9D6C}"/>
          </ac:spMkLst>
        </pc:spChg>
        <pc:spChg chg="del">
          <ac:chgData name="Martin Berg" userId="6748d174-c20d-4201-9dbb-9eb27c9c0a2f" providerId="ADAL" clId="{9D7B5175-C4BE-4AB6-8BFE-B734994F6AB5}" dt="2025-10-30T12:38:59.340" v="2" actId="478"/>
          <ac:spMkLst>
            <pc:docMk/>
            <pc:sldMk cId="2735208822" sldId="273"/>
            <ac:spMk id="10" creationId="{FCFAA550-C371-8A40-2F84-087F50DFB437}"/>
          </ac:spMkLst>
        </pc:spChg>
        <pc:graphicFrameChg chg="mod modGraphic">
          <ac:chgData name="Martin Berg" userId="6748d174-c20d-4201-9dbb-9eb27c9c0a2f" providerId="ADAL" clId="{9D7B5175-C4BE-4AB6-8BFE-B734994F6AB5}" dt="2025-10-30T12:39:08.007" v="5" actId="14100"/>
          <ac:graphicFrameMkLst>
            <pc:docMk/>
            <pc:sldMk cId="2735208822" sldId="273"/>
            <ac:graphicFrameMk id="5" creationId="{120171CE-8D7C-8AE4-B37C-8A5531E57074}"/>
          </ac:graphicFrameMkLst>
        </pc:graphicFrameChg>
        <pc:graphicFrameChg chg="del">
          <ac:chgData name="Martin Berg" userId="6748d174-c20d-4201-9dbb-9eb27c9c0a2f" providerId="ADAL" clId="{9D7B5175-C4BE-4AB6-8BFE-B734994F6AB5}" dt="2025-10-30T12:38:56.703" v="1" actId="478"/>
          <ac:graphicFrameMkLst>
            <pc:docMk/>
            <pc:sldMk cId="2735208822" sldId="273"/>
            <ac:graphicFrameMk id="6" creationId="{B10A4972-246E-DA26-069B-499D60216C33}"/>
          </ac:graphicFrameMkLst>
        </pc:graphicFrameChg>
        <pc:graphicFrameChg chg="del">
          <ac:chgData name="Martin Berg" userId="6748d174-c20d-4201-9dbb-9eb27c9c0a2f" providerId="ADAL" clId="{9D7B5175-C4BE-4AB6-8BFE-B734994F6AB5}" dt="2025-10-30T12:38:56.703" v="1" actId="478"/>
          <ac:graphicFrameMkLst>
            <pc:docMk/>
            <pc:sldMk cId="2735208822" sldId="273"/>
            <ac:graphicFrameMk id="7" creationId="{BF34DB92-0784-DBFE-EE51-E54BCEC2CC05}"/>
          </ac:graphicFrameMkLst>
        </pc:graphicFrameChg>
        <pc:graphicFrameChg chg="del">
          <ac:chgData name="Martin Berg" userId="6748d174-c20d-4201-9dbb-9eb27c9c0a2f" providerId="ADAL" clId="{9D7B5175-C4BE-4AB6-8BFE-B734994F6AB5}" dt="2025-10-30T12:38:56.703" v="1" actId="478"/>
          <ac:graphicFrameMkLst>
            <pc:docMk/>
            <pc:sldMk cId="2735208822" sldId="273"/>
            <ac:graphicFrameMk id="8" creationId="{E5A4A24E-8880-11CC-C443-24B5BADA242D}"/>
          </ac:graphicFrameMkLst>
        </pc:graphicFrameChg>
        <pc:graphicFrameChg chg="del">
          <ac:chgData name="Martin Berg" userId="6748d174-c20d-4201-9dbb-9eb27c9c0a2f" providerId="ADAL" clId="{9D7B5175-C4BE-4AB6-8BFE-B734994F6AB5}" dt="2025-10-30T12:38:56.703" v="1" actId="478"/>
          <ac:graphicFrameMkLst>
            <pc:docMk/>
            <pc:sldMk cId="2735208822" sldId="273"/>
            <ac:graphicFrameMk id="9" creationId="{8E5DFEEB-E6F9-9524-876C-211EAC564D13}"/>
          </ac:graphicFrameMkLst>
        </pc:graphicFrameChg>
      </pc:sldChg>
      <pc:sldChg chg="addSp delSp modSp mod">
        <pc:chgData name="Martin Berg" userId="6748d174-c20d-4201-9dbb-9eb27c9c0a2f" providerId="ADAL" clId="{9D7B5175-C4BE-4AB6-8BFE-B734994F6AB5}" dt="2025-10-30T12:43:12.757" v="21" actId="20577"/>
        <pc:sldMkLst>
          <pc:docMk/>
          <pc:sldMk cId="2849409063" sldId="274"/>
        </pc:sldMkLst>
        <pc:spChg chg="mod">
          <ac:chgData name="Martin Berg" userId="6748d174-c20d-4201-9dbb-9eb27c9c0a2f" providerId="ADAL" clId="{9D7B5175-C4BE-4AB6-8BFE-B734994F6AB5}" dt="2025-10-30T12:43:12.757" v="21" actId="20577"/>
          <ac:spMkLst>
            <pc:docMk/>
            <pc:sldMk cId="2849409063" sldId="274"/>
            <ac:spMk id="2" creationId="{AC4AD995-6D7C-DC09-994D-A9F126B1A103}"/>
          </ac:spMkLst>
        </pc:spChg>
        <pc:picChg chg="add del mod">
          <ac:chgData name="Martin Berg" userId="6748d174-c20d-4201-9dbb-9eb27c9c0a2f" providerId="ADAL" clId="{9D7B5175-C4BE-4AB6-8BFE-B734994F6AB5}" dt="2025-10-30T12:42:03.489" v="19" actId="478"/>
          <ac:picMkLst>
            <pc:docMk/>
            <pc:sldMk cId="2849409063" sldId="274"/>
            <ac:picMk id="13" creationId="{A2982F91-01E0-5323-BF7D-43BDF811D30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D01D89-6DD2-4730-A0CE-85AAC4902D37}" type="datetimeFigureOut">
              <a:rPr lang="en-SE" smtClean="0"/>
              <a:t>2025-10-29</a:t>
            </a:fld>
            <a:endParaRPr lang="en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CE781-57F5-4906-A1FC-3D6FCACBBDC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950959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68F71-13D5-4A50-BE9C-B1CBD9462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4D9CDD-3C4E-4741-BBC9-16D9817FD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85B91-C9EB-47FE-BD67-31328F5C1568}" type="datetime8">
              <a:rPr lang="en-SE" smtClean="0"/>
              <a:t>2025-10-29 11:13</a:t>
            </a:fld>
            <a:endParaRPr lang="en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5AA5CF-107F-4CCD-8D40-943811C19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63D4CE-6716-4ECE-AC86-8385BD9D5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EB88-C4E9-45FE-B7A3-48624A461A8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268453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F5A42-5A7E-41C1-B7A4-99B79AB71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B35A8A-B822-4917-A998-967F44946E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20CF3-334B-4D85-A7D3-0FC60455D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CB849-9442-4946-963D-E9F208C5959D}" type="datetime8">
              <a:rPr lang="en-SE" smtClean="0"/>
              <a:t>2025-10-29 11:13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22B42D-ADD6-45D4-AF46-8486A2915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62D719-EA5B-43F0-9D23-01C173E97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EB88-C4E9-45FE-B7A3-48624A461A8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648802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69EE93-02D8-4E7D-BB90-C817CDC39E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08EA7F-73AB-41B9-A973-08AFEC59AC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24C8CF-991C-456A-A085-F1E9CC9D0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F5224-F6EE-4386-8D1F-0C3B37718F71}" type="datetime8">
              <a:rPr lang="en-SE" smtClean="0"/>
              <a:t>2025-10-29 11:13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8D923-05B5-4407-B8BF-738F0D8B4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EE5037-A69E-463D-8E98-1C1CC7ECA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EB88-C4E9-45FE-B7A3-48624A461A8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380928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51856-9790-4883-A148-D1E6A1B490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8AED44-7DA9-4730-A60D-536F83611E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31735C-7C44-45E2-9E5B-1FC8BF65F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BC210-E0F0-41A5-A6D1-EE3A84AD3633}" type="datetime8">
              <a:rPr lang="en-SE" smtClean="0"/>
              <a:t>2025-10-29 11:13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0B1248-5819-4ACD-B11B-143828D24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D19DE0-50BE-4631-A019-E4F424698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EB88-C4E9-45FE-B7A3-48624A461A8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732259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D149216-C103-8023-A032-C0BB4346A280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A4DC0B-6A6A-43DF-908B-29C44C95F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7E2F84-1127-45C3-BDCF-54DB975C5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7DEF-D1E3-4BF6-9512-41C7D52FBA61}" type="datetime8">
              <a:rPr lang="en-SE" smtClean="0"/>
              <a:t>2025-10-29 11:13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817713-6187-4879-B634-63DAE6D19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B3BA94-CD1E-4EA3-98A2-1755590CC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EB88-C4E9-45FE-B7A3-48624A461A8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811389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F9D3C-ECD9-44EC-BBA3-C935B4BA4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DCF47C-5B51-4711-9F25-BBA4A3DCB4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0FDBA-7D92-4308-921C-49FBDE510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CF75-3EDD-417E-9A31-DAA77E7BF502}" type="datetime8">
              <a:rPr lang="en-SE" smtClean="0"/>
              <a:t>2025-10-29 11:13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606A8A-9506-4021-940A-68F1C5E00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39EBC4-EDE4-4816-A311-892E21046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EB88-C4E9-45FE-B7A3-48624A461A8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313040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49827-C29B-4656-8D1F-83FF55534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DD07E5-5D52-4813-88D8-668F4FCF85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38CD6-4678-457D-A0F0-26875E385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F4B3B5-6E0E-4611-91E7-B93B7AC0F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19EE5-CA11-41B7-9695-B6D9BDCEFE52}" type="datetime8">
              <a:rPr lang="en-SE" smtClean="0"/>
              <a:t>2025-10-29 11:13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F6A010-1E4E-4D50-897F-B1C60E2C3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785B83-4A33-47F3-938B-11D6E901D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EB88-C4E9-45FE-B7A3-48624A461A8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560959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8F41D-0E5B-4A09-BFC5-D95E2BB4E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09F454-9C5D-4C9B-AAC6-0F12EE5EC2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A319AD-C65C-48CA-961D-B2C04822F8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728EB2-BAE8-4407-8C35-040E0275FE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676D71-AA62-49B9-981F-0396958B3F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207FDB-7288-4212-BDCA-1BE1C6C8D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65C5-1FC4-4ACA-909B-FFA9BF611D66}" type="datetime8">
              <a:rPr lang="en-SE" smtClean="0"/>
              <a:t>2025-10-29 11:13</a:t>
            </a:fld>
            <a:endParaRPr lang="en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1C5B15-9EC0-4184-988E-180AFE72D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DDA2AF-A0B3-4884-892F-9B61B4A9D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EB88-C4E9-45FE-B7A3-48624A461A8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909728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58C15E-CEBE-4A02-B027-19D4A2628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48062-F3E6-4DBC-9867-EEA293702957}" type="datetime8">
              <a:rPr lang="en-SE" smtClean="0"/>
              <a:t>2025-10-29 11:13</a:t>
            </a:fld>
            <a:endParaRPr lang="en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DE7A94-2A72-4936-85F0-27C76CA93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E716E9-834D-4496-BB2C-89960E4B1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EB88-C4E9-45FE-B7A3-48624A461A8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910158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E837A-A4D5-4922-BC70-EBFD8ABD9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770DE-D606-4C79-9FAF-316E933BF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D8EE6C-8BD4-4A53-BCC1-01E97B4E6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D30CD-8FC1-46DD-9F0A-5F4035A7D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20BC6-3CEF-48F4-9568-78E72C525D27}" type="datetime8">
              <a:rPr lang="en-SE" smtClean="0"/>
              <a:t>2025-10-29 11:13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6D4AFB-F314-466F-8CE2-C0AF6F6D2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7685E6-8DCB-40CF-91B1-FF04A190D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EB88-C4E9-45FE-B7A3-48624A461A8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761565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38888-D634-44F4-9C99-C42728D5C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616CEE-44D8-4CCE-9495-679E4255DF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8A0C44-CFB4-4A64-B621-9758A44E6F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B56AC8-F696-4E25-A240-02531AE1E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A4138-35B9-4115-8E0E-BD9CCA685FB2}" type="datetime8">
              <a:rPr lang="en-SE" smtClean="0"/>
              <a:t>2025-10-29 11:13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D86A21-2383-4AA5-B168-A519C076C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87FB42-4DDA-4C93-AA6A-EDB390AD1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EB88-C4E9-45FE-B7A3-48624A461A8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724385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1F3E43-3C01-4311-85BB-D2AAF0E7B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2750" y="206461"/>
            <a:ext cx="85133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37ECEF-B2E5-44BF-83A0-AE160414C7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ACEF0-5A34-456E-BB50-CCD8406258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23504" y="6356350"/>
            <a:ext cx="18578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FC56E-B46A-43DD-8B31-DA94C677A61E}" type="datetime8">
              <a:rPr lang="en-SE" smtClean="0"/>
              <a:t>2025-10-29 11:13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EADCE4-3019-4352-8E8A-7F9277A908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28359-5357-4056-BFB0-07D64DE677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2EB88-C4E9-45FE-B7A3-48624A461A80}" type="slidenum">
              <a:rPr lang="en-SE" smtClean="0"/>
              <a:t>‹#›</a:t>
            </a:fld>
            <a:endParaRPr lang="en-SE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4AE4A148-4E0E-4975-BA73-6305F4F4E79E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7" t="13092" r="13343" b="11419"/>
          <a:stretch/>
        </p:blipFill>
        <p:spPr bwMode="auto">
          <a:xfrm>
            <a:off x="0" y="0"/>
            <a:ext cx="2352750" cy="132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04BA14E-147A-45D2-AA0A-BEB2876B430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98120" y="6394985"/>
            <a:ext cx="1381304" cy="326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367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SzPct val="100000"/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v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0B2F16F-4982-2C6A-2CD6-7C7C796C9D6C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38200" y="1295400"/>
            <a:ext cx="6292850" cy="503554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Etch rates on four different HF-based etchant was measured on </a:t>
            </a:r>
            <a:r>
              <a:rPr lang="en-US" dirty="0" err="1"/>
              <a:t>SiOx</a:t>
            </a:r>
            <a:r>
              <a:rPr lang="en-US" dirty="0"/>
              <a:t> (recipe: OXIDE_100nm_300C) and SiN-H2 free films (recipe: SiN_No_NH3_100nm_300C).</a:t>
            </a:r>
          </a:p>
          <a:p>
            <a:r>
              <a:rPr lang="en-US" dirty="0"/>
              <a:t>Etching performed on wafers supplied by LNL on 2025-10-13.</a:t>
            </a:r>
          </a:p>
          <a:p>
            <a:r>
              <a:rPr lang="en-US" dirty="0"/>
              <a:t>A low etch rate of only 0.02 nm/s (1.2 nm/min) in BOE (10:1) observed for the </a:t>
            </a:r>
            <a:r>
              <a:rPr lang="en-US" dirty="0" err="1"/>
              <a:t>SiN</a:t>
            </a:r>
            <a:r>
              <a:rPr lang="en-US" dirty="0"/>
              <a:t> film. This etch rate is unexpectedly low and more in line what would be expected by and LPCVD film.</a:t>
            </a:r>
          </a:p>
          <a:p>
            <a:r>
              <a:rPr lang="en-US" dirty="0"/>
              <a:t>A much higher BOE (10:1) etch rate observed for </a:t>
            </a:r>
            <a:r>
              <a:rPr lang="en-US" dirty="0" err="1"/>
              <a:t>SiOx</a:t>
            </a:r>
            <a:r>
              <a:rPr lang="en-US" dirty="0"/>
              <a:t> of 2.7 nm/s (160 nm/min), resulting in a selectivity to </a:t>
            </a:r>
            <a:r>
              <a:rPr lang="en-US" dirty="0" err="1"/>
              <a:t>SiN</a:t>
            </a:r>
            <a:r>
              <a:rPr lang="en-US" dirty="0"/>
              <a:t> of 138. This </a:t>
            </a:r>
            <a:r>
              <a:rPr lang="en-US" dirty="0" err="1"/>
              <a:t>SiOx</a:t>
            </a:r>
            <a:r>
              <a:rPr lang="en-US" dirty="0"/>
              <a:t> etch rate is reasonable based on numbers provided in literature and about half that of ALD-</a:t>
            </a:r>
            <a:r>
              <a:rPr lang="en-US" dirty="0" err="1"/>
              <a:t>SiOx</a:t>
            </a:r>
            <a:r>
              <a:rPr lang="en-US" dirty="0"/>
              <a:t> deposited using the Fiji tool. 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D8F12C-4281-29D0-7FEC-8C285C6DD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HF-based wet etch tests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20171CE-8D7C-8AE4-B37C-8A5531E570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639300"/>
              </p:ext>
            </p:extLst>
          </p:nvPr>
        </p:nvGraphicFramePr>
        <p:xfrm>
          <a:off x="7323245" y="3575050"/>
          <a:ext cx="4762075" cy="3076488"/>
        </p:xfrm>
        <a:graphic>
          <a:graphicData uri="http://schemas.openxmlformats.org/drawingml/2006/table">
            <a:tbl>
              <a:tblPr firstRow="1">
                <a:tableStyleId>{7E9639D4-E3E2-4D34-9284-5A2195B3D0D7}</a:tableStyleId>
              </a:tblPr>
              <a:tblGrid>
                <a:gridCol w="1555926">
                  <a:extLst>
                    <a:ext uri="{9D8B030D-6E8A-4147-A177-3AD203B41FA5}">
                      <a16:colId xmlns:a16="http://schemas.microsoft.com/office/drawing/2014/main" val="2736263013"/>
                    </a:ext>
                  </a:extLst>
                </a:gridCol>
                <a:gridCol w="1343754">
                  <a:extLst>
                    <a:ext uri="{9D8B030D-6E8A-4147-A177-3AD203B41FA5}">
                      <a16:colId xmlns:a16="http://schemas.microsoft.com/office/drawing/2014/main" val="664145451"/>
                    </a:ext>
                  </a:extLst>
                </a:gridCol>
                <a:gridCol w="1862395">
                  <a:extLst>
                    <a:ext uri="{9D8B030D-6E8A-4147-A177-3AD203B41FA5}">
                      <a16:colId xmlns:a16="http://schemas.microsoft.com/office/drawing/2014/main" val="2491340123"/>
                    </a:ext>
                  </a:extLst>
                </a:gridCol>
              </a:tblGrid>
              <a:tr h="34183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u="none" strike="noStrike">
                          <a:solidFill>
                            <a:schemeClr val="bg1"/>
                          </a:solidFill>
                          <a:effectLst/>
                        </a:rPr>
                        <a:t>Material</a:t>
                      </a:r>
                      <a:endParaRPr lang="en-GB" sz="20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u="none" strike="noStrike">
                          <a:solidFill>
                            <a:schemeClr val="bg1"/>
                          </a:solidFill>
                          <a:effectLst/>
                        </a:rPr>
                        <a:t>Etchant</a:t>
                      </a:r>
                      <a:endParaRPr lang="en-GB" sz="20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Etch rate (nm/s)</a:t>
                      </a:r>
                      <a:endParaRPr lang="en-GB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extLst>
                  <a:ext uri="{0D108BD9-81ED-4DB2-BD59-A6C34878D82A}">
                    <a16:rowId xmlns:a16="http://schemas.microsoft.com/office/drawing/2014/main" val="1725224329"/>
                  </a:ext>
                </a:extLst>
              </a:tr>
              <a:tr h="34183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u="none" strike="noStrike">
                          <a:solidFill>
                            <a:srgbClr val="000000"/>
                          </a:solidFill>
                          <a:effectLst/>
                        </a:rPr>
                        <a:t>SiOx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BOE (10:1)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2000" b="0" u="none" strike="noStrike">
                          <a:solidFill>
                            <a:srgbClr val="000000"/>
                          </a:solidFill>
                          <a:effectLst/>
                        </a:rPr>
                        <a:t>2.7E+00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extLst>
                  <a:ext uri="{0D108BD9-81ED-4DB2-BD59-A6C34878D82A}">
                    <a16:rowId xmlns:a16="http://schemas.microsoft.com/office/drawing/2014/main" val="2684342675"/>
                  </a:ext>
                </a:extLst>
              </a:tr>
              <a:tr h="34183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u="none" strike="noStrike">
                          <a:solidFill>
                            <a:srgbClr val="000000"/>
                          </a:solidFill>
                          <a:effectLst/>
                        </a:rPr>
                        <a:t>SiOx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u="none" strike="noStrike">
                          <a:solidFill>
                            <a:srgbClr val="000000"/>
                          </a:solidFill>
                          <a:effectLst/>
                        </a:rPr>
                        <a:t>HF (3:100)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2000" b="0" u="none" strike="noStrike">
                          <a:solidFill>
                            <a:srgbClr val="000000"/>
                          </a:solidFill>
                          <a:effectLst/>
                        </a:rPr>
                        <a:t>1.7E+00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extLst>
                  <a:ext uri="{0D108BD9-81ED-4DB2-BD59-A6C34878D82A}">
                    <a16:rowId xmlns:a16="http://schemas.microsoft.com/office/drawing/2014/main" val="2562894373"/>
                  </a:ext>
                </a:extLst>
              </a:tr>
              <a:tr h="34183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u="none" strike="noStrike">
                          <a:solidFill>
                            <a:srgbClr val="000000"/>
                          </a:solidFill>
                          <a:effectLst/>
                        </a:rPr>
                        <a:t>SiOx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u="none" strike="noStrike">
                          <a:solidFill>
                            <a:srgbClr val="000000"/>
                          </a:solidFill>
                          <a:effectLst/>
                        </a:rPr>
                        <a:t>HF (1:100)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2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3.7E-01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extLst>
                  <a:ext uri="{0D108BD9-81ED-4DB2-BD59-A6C34878D82A}">
                    <a16:rowId xmlns:a16="http://schemas.microsoft.com/office/drawing/2014/main" val="2052102888"/>
                  </a:ext>
                </a:extLst>
              </a:tr>
              <a:tr h="34183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u="none" strike="noStrike">
                          <a:solidFill>
                            <a:srgbClr val="000000"/>
                          </a:solidFill>
                          <a:effectLst/>
                        </a:rPr>
                        <a:t>SiOx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u="none" strike="noStrike">
                          <a:solidFill>
                            <a:srgbClr val="000000"/>
                          </a:solidFill>
                          <a:effectLst/>
                        </a:rPr>
                        <a:t>HF (1:1000)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2000" b="0" u="none" strike="noStrike">
                          <a:solidFill>
                            <a:srgbClr val="000000"/>
                          </a:solidFill>
                          <a:effectLst/>
                        </a:rPr>
                        <a:t>2.8E-02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extLst>
                  <a:ext uri="{0D108BD9-81ED-4DB2-BD59-A6C34878D82A}">
                    <a16:rowId xmlns:a16="http://schemas.microsoft.com/office/drawing/2014/main" val="2748321823"/>
                  </a:ext>
                </a:extLst>
              </a:tr>
              <a:tr h="34183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u="none" strike="noStrike">
                          <a:solidFill>
                            <a:srgbClr val="000000"/>
                          </a:solidFill>
                          <a:effectLst/>
                        </a:rPr>
                        <a:t>SiNx - H2 free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BOE (10:1)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2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2.0E-02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extLst>
                  <a:ext uri="{0D108BD9-81ED-4DB2-BD59-A6C34878D82A}">
                    <a16:rowId xmlns:a16="http://schemas.microsoft.com/office/drawing/2014/main" val="124650126"/>
                  </a:ext>
                </a:extLst>
              </a:tr>
              <a:tr h="34183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u="none" strike="noStrike">
                          <a:solidFill>
                            <a:srgbClr val="000000"/>
                          </a:solidFill>
                          <a:effectLst/>
                        </a:rPr>
                        <a:t>SiNx - H2 free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u="none" strike="noStrike">
                          <a:solidFill>
                            <a:srgbClr val="000000"/>
                          </a:solidFill>
                          <a:effectLst/>
                        </a:rPr>
                        <a:t>HF (3:100)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2000" b="0" u="none" strike="noStrike">
                          <a:solidFill>
                            <a:srgbClr val="000000"/>
                          </a:solidFill>
                          <a:effectLst/>
                        </a:rPr>
                        <a:t>2.3E-02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extLst>
                  <a:ext uri="{0D108BD9-81ED-4DB2-BD59-A6C34878D82A}">
                    <a16:rowId xmlns:a16="http://schemas.microsoft.com/office/drawing/2014/main" val="189279249"/>
                  </a:ext>
                </a:extLst>
              </a:tr>
              <a:tr h="34183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u="none" strike="noStrike">
                          <a:solidFill>
                            <a:srgbClr val="000000"/>
                          </a:solidFill>
                          <a:effectLst/>
                        </a:rPr>
                        <a:t>SiNx - H2 free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u="none" strike="noStrike">
                          <a:solidFill>
                            <a:srgbClr val="000000"/>
                          </a:solidFill>
                          <a:effectLst/>
                        </a:rPr>
                        <a:t>HF (1:100)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2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8.2E-03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extLst>
                  <a:ext uri="{0D108BD9-81ED-4DB2-BD59-A6C34878D82A}">
                    <a16:rowId xmlns:a16="http://schemas.microsoft.com/office/drawing/2014/main" val="3487009256"/>
                  </a:ext>
                </a:extLst>
              </a:tr>
              <a:tr h="34183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u="none" strike="noStrike">
                          <a:solidFill>
                            <a:srgbClr val="000000"/>
                          </a:solidFill>
                          <a:effectLst/>
                        </a:rPr>
                        <a:t>SiNx - H2 free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2000" b="0" u="none" strike="noStrike">
                          <a:solidFill>
                            <a:srgbClr val="000000"/>
                          </a:solidFill>
                          <a:effectLst/>
                        </a:rPr>
                        <a:t>HF (1:1000)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2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1.0E-03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787" marR="11787" marT="11787" marB="0" anchor="b"/>
                </a:tc>
                <a:extLst>
                  <a:ext uri="{0D108BD9-81ED-4DB2-BD59-A6C34878D82A}">
                    <a16:rowId xmlns:a16="http://schemas.microsoft.com/office/drawing/2014/main" val="18450717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5208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4AD995-6D7C-DC09-994D-A9F126B1A103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38200" y="1316052"/>
            <a:ext cx="7202724" cy="5335487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P251020_SPTS_1</a:t>
            </a:r>
          </a:p>
          <a:p>
            <a:pPr lvl="1"/>
            <a:r>
              <a:rPr lang="en-US" dirty="0"/>
              <a:t>Recipe: OXIDE_100nm_300C</a:t>
            </a:r>
          </a:p>
          <a:p>
            <a:pPr lvl="1"/>
            <a:r>
              <a:rPr lang="en-US" dirty="0"/>
              <a:t>Samples:</a:t>
            </a:r>
          </a:p>
          <a:p>
            <a:pPr lvl="2"/>
            <a:r>
              <a:rPr lang="en-GB" dirty="0"/>
              <a:t>Fused Silica 2" wafer from WUS20500250XXXXXSNN1</a:t>
            </a:r>
          </a:p>
          <a:p>
            <a:pPr lvl="2"/>
            <a:r>
              <a:rPr lang="en-GB" dirty="0"/>
              <a:t>n-Si 2'' wafer</a:t>
            </a:r>
          </a:p>
          <a:p>
            <a:pPr lvl="2"/>
            <a:r>
              <a:rPr lang="en-GB" dirty="0"/>
              <a:t>Pyramid chip (E250424B_W1_R4C4)</a:t>
            </a:r>
          </a:p>
          <a:p>
            <a:pPr lvl="2"/>
            <a:r>
              <a:rPr lang="en-GB" dirty="0" err="1"/>
              <a:t>GaN</a:t>
            </a:r>
            <a:r>
              <a:rPr lang="en-GB" dirty="0"/>
              <a:t>-on-sapphire planar piece (cleaved from one </a:t>
            </a:r>
            <a:r>
              <a:rPr lang="en-US" dirty="0"/>
              <a:t>X-60WJOB24040770-4 wafer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Ellipsometry</a:t>
            </a:r>
          </a:p>
          <a:p>
            <a:pPr lvl="2" fontAlgn="ctr"/>
            <a:r>
              <a:rPr lang="en-GB" dirty="0"/>
              <a:t>Thickness: 96.24 nm</a:t>
            </a:r>
          </a:p>
          <a:p>
            <a:pPr lvl="2" fontAlgn="ctr"/>
            <a:r>
              <a:rPr lang="en-GB" dirty="0"/>
              <a:t>n: 1.49</a:t>
            </a:r>
          </a:p>
          <a:p>
            <a:r>
              <a:rPr lang="en-US" dirty="0"/>
              <a:t>P251020_SPTS_2</a:t>
            </a:r>
          </a:p>
          <a:p>
            <a:pPr lvl="1"/>
            <a:r>
              <a:rPr lang="en-US" dirty="0"/>
              <a:t>Recipe: SiN_No_NH3_100nm_300C</a:t>
            </a:r>
          </a:p>
          <a:p>
            <a:pPr lvl="1"/>
            <a:r>
              <a:rPr lang="en-US" dirty="0"/>
              <a:t>Samples:</a:t>
            </a:r>
          </a:p>
          <a:p>
            <a:pPr lvl="2"/>
            <a:r>
              <a:rPr lang="en-GB" dirty="0"/>
              <a:t>Fused Silica 2" wafer from WUS20500250XXXXXSNN1</a:t>
            </a:r>
          </a:p>
          <a:p>
            <a:pPr lvl="2"/>
            <a:r>
              <a:rPr lang="en-GB" dirty="0"/>
              <a:t>n-Si 2'' wafer</a:t>
            </a:r>
          </a:p>
          <a:p>
            <a:pPr lvl="2"/>
            <a:r>
              <a:rPr lang="en-GB" dirty="0"/>
              <a:t>Pyramid chip (E250424B_W1_R4C3)</a:t>
            </a:r>
          </a:p>
          <a:p>
            <a:pPr lvl="2"/>
            <a:r>
              <a:rPr lang="en-GB" dirty="0" err="1"/>
              <a:t>GaN</a:t>
            </a:r>
            <a:r>
              <a:rPr lang="en-GB" dirty="0"/>
              <a:t>-on-sapphire planar piece(cleaved from one </a:t>
            </a:r>
            <a:r>
              <a:rPr lang="en-US" dirty="0"/>
              <a:t>X-60WJOB24040770-4 wafer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Ellipsometry</a:t>
            </a:r>
          </a:p>
          <a:p>
            <a:pPr lvl="2"/>
            <a:r>
              <a:rPr lang="en-GB" dirty="0"/>
              <a:t>Thickness: 98.72 nm</a:t>
            </a:r>
          </a:p>
          <a:p>
            <a:pPr lvl="2"/>
            <a:r>
              <a:rPr lang="en-GB" dirty="0"/>
              <a:t>n: 2.02</a:t>
            </a:r>
          </a:p>
          <a:p>
            <a:r>
              <a:rPr lang="en-GB" dirty="0"/>
              <a:t>Thickness non-uniformity seem </a:t>
            </a:r>
            <a:r>
              <a:rPr lang="en-GB"/>
              <a:t>much larger </a:t>
            </a:r>
            <a:r>
              <a:rPr lang="en-GB" dirty="0"/>
              <a:t>than what was observed on 200 mm wafers. The placement of wafers/chips on carrier wafer probably impacts gas flows or plasma densities, resulting in varying thicknesses.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85877D1-A904-3179-BCCC-9A5531B91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P251020_SPTS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3B7D709-A506-31EC-EAD2-0C194A2C6123}"/>
              </a:ext>
            </a:extLst>
          </p:cNvPr>
          <p:cNvGrpSpPr/>
          <p:nvPr/>
        </p:nvGrpSpPr>
        <p:grpSpPr>
          <a:xfrm>
            <a:off x="8410256" y="0"/>
            <a:ext cx="3889694" cy="6858000"/>
            <a:chOff x="5475938" y="-4983228"/>
            <a:chExt cx="6716062" cy="11841228"/>
          </a:xfrm>
        </p:grpSpPr>
        <p:pic>
          <p:nvPicPr>
            <p:cNvPr id="5" name="Picture 4" descr="A diagram of a rainbow colored circle with Crust in the background&#10;&#10;AI-generated content may be incorrect.">
              <a:extLst>
                <a:ext uri="{FF2B5EF4-FFF2-40B4-BE49-F238E27FC236}">
                  <a16:creationId xmlns:a16="http://schemas.microsoft.com/office/drawing/2014/main" id="{991F87AE-91EA-08E2-DC10-2B25F0312F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5938" y="904044"/>
              <a:ext cx="6716062" cy="5953956"/>
            </a:xfrm>
            <a:prstGeom prst="rect">
              <a:avLst/>
            </a:prstGeom>
          </p:spPr>
        </p:pic>
        <p:pic>
          <p:nvPicPr>
            <p:cNvPr id="7" name="Picture 6" descr="A rainbow colored circle with black dots with Crust in the background&#10;&#10;AI-generated content may be incorrect.">
              <a:extLst>
                <a:ext uri="{FF2B5EF4-FFF2-40B4-BE49-F238E27FC236}">
                  <a16:creationId xmlns:a16="http://schemas.microsoft.com/office/drawing/2014/main" id="{44F1D98D-2B2A-56DA-1838-C2A5D51E68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5938" y="-4983228"/>
              <a:ext cx="6506483" cy="5887272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D7961813-13BF-7EC0-79F9-4D3F49C66079}"/>
              </a:ext>
            </a:extLst>
          </p:cNvPr>
          <p:cNvSpPr txBox="1"/>
          <p:nvPr/>
        </p:nvSpPr>
        <p:spPr>
          <a:xfrm rot="16200000">
            <a:off x="7296109" y="1520179"/>
            <a:ext cx="18589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P251020_SPTS_1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B27A7E-D443-FF95-2002-3D129655317B}"/>
              </a:ext>
            </a:extLst>
          </p:cNvPr>
          <p:cNvSpPr txBox="1"/>
          <p:nvPr/>
        </p:nvSpPr>
        <p:spPr>
          <a:xfrm rot="16200000">
            <a:off x="7296109" y="4949179"/>
            <a:ext cx="18589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P251020_SPTS_2</a:t>
            </a:r>
          </a:p>
        </p:txBody>
      </p:sp>
    </p:spTree>
    <p:extLst>
      <p:ext uri="{BB962C8B-B14F-4D97-AF65-F5344CB8AC3E}">
        <p14:creationId xmlns:p14="http://schemas.microsoft.com/office/powerpoint/2010/main" val="2849409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0E93E9-726E-C9B7-4FCD-936D45E90054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38200" y="1428750"/>
            <a:ext cx="4781550" cy="50545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MLA lithography on LOR/S1805 resist stack followed by lift-off of </a:t>
            </a:r>
            <a:r>
              <a:rPr lang="en-GB" dirty="0"/>
              <a:t>10 nm Ti + 200 nm contacts performed on pyramid chip. </a:t>
            </a:r>
          </a:p>
          <a:p>
            <a:r>
              <a:rPr lang="en-GB" dirty="0"/>
              <a:t>Metal contacts fabricated on top of SiO</a:t>
            </a:r>
            <a:r>
              <a:rPr lang="en-GB" baseline="-25000" dirty="0"/>
              <a:t>2</a:t>
            </a:r>
            <a:r>
              <a:rPr lang="en-GB" dirty="0"/>
              <a:t> film (anodes) and on large areas where scribing was performed down to n-</a:t>
            </a:r>
            <a:r>
              <a:rPr lang="en-GB" dirty="0" err="1"/>
              <a:t>GaN</a:t>
            </a:r>
            <a:r>
              <a:rPr lang="en-GB" dirty="0"/>
              <a:t> layer (cathodes).</a:t>
            </a:r>
          </a:p>
          <a:p>
            <a:pPr lvl="1"/>
            <a:r>
              <a:rPr lang="en-GB" dirty="0"/>
              <a:t>Average resistance between cathodes about 49 </a:t>
            </a:r>
            <a:r>
              <a:rPr lang="el-GR" dirty="0">
                <a:latin typeface="Aptos Narrow" panose="020B0004020202020204" pitchFamily="34" charset="0"/>
              </a:rPr>
              <a:t>Ω</a:t>
            </a:r>
            <a:r>
              <a:rPr lang="en-GB" dirty="0">
                <a:latin typeface="Aptos Narrow" panose="020B0004020202020204" pitchFamily="34" charset="0"/>
              </a:rPr>
              <a:t>.</a:t>
            </a:r>
            <a:endParaRPr lang="en-GB" dirty="0"/>
          </a:p>
          <a:p>
            <a:r>
              <a:rPr lang="en-GB" dirty="0"/>
              <a:t>Only planar n-</a:t>
            </a:r>
            <a:r>
              <a:rPr lang="en-GB" dirty="0" err="1"/>
              <a:t>GaN</a:t>
            </a:r>
            <a:r>
              <a:rPr lang="en-GB" dirty="0"/>
              <a:t>-on-sapphire sample measured electrically.</a:t>
            </a:r>
          </a:p>
          <a:p>
            <a:r>
              <a:rPr lang="en-GB" dirty="0"/>
              <a:t>Three different anode sizes measured (314 µm</a:t>
            </a:r>
            <a:r>
              <a:rPr lang="en-GB" baseline="30000" dirty="0"/>
              <a:t>2</a:t>
            </a:r>
            <a:r>
              <a:rPr lang="en-GB" dirty="0"/>
              <a:t>, 1257 µm</a:t>
            </a:r>
            <a:r>
              <a:rPr lang="en-GB" baseline="30000" dirty="0"/>
              <a:t>2</a:t>
            </a:r>
            <a:r>
              <a:rPr lang="en-GB" dirty="0"/>
              <a:t>, 32668 µm</a:t>
            </a:r>
            <a:r>
              <a:rPr lang="en-GB" baseline="30000" dirty="0"/>
              <a:t>2</a:t>
            </a:r>
            <a:r>
              <a:rPr lang="en-GB" dirty="0"/>
              <a:t>), two of each size.</a:t>
            </a:r>
          </a:p>
          <a:p>
            <a:r>
              <a:rPr lang="en-GB" dirty="0"/>
              <a:t>Very similar </a:t>
            </a:r>
            <a:r>
              <a:rPr lang="en-GB" i="1" dirty="0"/>
              <a:t>J</a:t>
            </a:r>
            <a:r>
              <a:rPr lang="en-GB" dirty="0"/>
              <a:t>(</a:t>
            </a:r>
            <a:r>
              <a:rPr lang="en-GB" i="1" dirty="0"/>
              <a:t>V</a:t>
            </a:r>
            <a:r>
              <a:rPr lang="en-GB" dirty="0"/>
              <a:t>) characteristics between all devices and sizes.</a:t>
            </a:r>
          </a:p>
          <a:p>
            <a:pPr lvl="1"/>
            <a:r>
              <a:rPr lang="en-GB" dirty="0"/>
              <a:t>Exclusively vertical current through the SiO</a:t>
            </a:r>
            <a:r>
              <a:rPr lang="en-GB" baseline="-25000" dirty="0"/>
              <a:t>2</a:t>
            </a:r>
            <a:r>
              <a:rPr lang="en-GB" dirty="0"/>
              <a:t>-film.</a:t>
            </a:r>
          </a:p>
          <a:p>
            <a:r>
              <a:rPr lang="en-GB" dirty="0"/>
              <a:t>Average breakdown electric field of 10.7 mV/cm.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96CC12-75B7-F6A0-2913-8955D1E47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P251020_SPTS_1 (</a:t>
            </a:r>
            <a:r>
              <a:rPr lang="en-US" dirty="0" err="1"/>
              <a:t>SiOx</a:t>
            </a:r>
            <a:r>
              <a:rPr lang="en-US" dirty="0"/>
              <a:t>)</a:t>
            </a:r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786CCE4-77CD-7DDD-3836-2AA67084FF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847473"/>
              </p:ext>
            </p:extLst>
          </p:nvPr>
        </p:nvGraphicFramePr>
        <p:xfrm>
          <a:off x="8223250" y="782724"/>
          <a:ext cx="3733800" cy="1498600"/>
        </p:xfrm>
        <a:graphic>
          <a:graphicData uri="http://schemas.openxmlformats.org/drawingml/2006/table">
            <a:tbl>
              <a:tblPr firstRow="1">
                <a:tableStyleId>{7E9639D4-E3E2-4D34-9284-5A2195B3D0D7}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3794940054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3931486909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88960038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995846904"/>
                    </a:ext>
                  </a:extLst>
                </a:gridCol>
              </a:tblGrid>
              <a:tr h="39370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Device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Breakdown voltage (V)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Breakdown field (MV/cm)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Anode area (µm</a:t>
                      </a:r>
                      <a:r>
                        <a:rPr lang="en-GB" sz="1100" b="0" u="none" strike="noStrike" baseline="30000" dirty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r>
                        <a:rPr lang="en-GB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0434382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LEDS_Q1_G1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98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10.2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32668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37504296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LEDS_Q1_J1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103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10.7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32668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795222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LEDS_Q1_L1_20A1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99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10.3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1257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3943015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LEDS_Q1_G1_10E1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111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11.5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6722224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LEDS_Q1_G1_10A1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111.5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11.6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07431006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LEDS_Q1_L1_20C1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-94.5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-9.8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1257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9216233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12ADEA20-F235-C4F0-2F2D-D9B74D1E6E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9465" y="2813050"/>
            <a:ext cx="6612535" cy="3996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308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595495-555C-5688-6F56-00142DE3B4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9262C5-F418-9E12-3F7F-50F51A82A461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38200" y="1206500"/>
            <a:ext cx="4507290" cy="528955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MLA lithography on LOR/S1805 resist stack followed by lift-off of </a:t>
            </a:r>
            <a:r>
              <a:rPr lang="en-GB" dirty="0"/>
              <a:t>10 nm Ti + 200 nm contacts performed on pyramid chip. </a:t>
            </a:r>
          </a:p>
          <a:p>
            <a:r>
              <a:rPr lang="en-GB" dirty="0"/>
              <a:t>Metal contacts fabricated on top of </a:t>
            </a:r>
            <a:r>
              <a:rPr lang="en-GB" dirty="0" err="1"/>
              <a:t>SiN</a:t>
            </a:r>
            <a:r>
              <a:rPr lang="en-GB" dirty="0"/>
              <a:t> film (anodes) and on large areas where scribing was performed down to n-</a:t>
            </a:r>
            <a:r>
              <a:rPr lang="en-GB" dirty="0" err="1"/>
              <a:t>GaN</a:t>
            </a:r>
            <a:r>
              <a:rPr lang="en-GB" dirty="0"/>
              <a:t> layer (cathodes).</a:t>
            </a:r>
          </a:p>
          <a:p>
            <a:pPr lvl="1"/>
            <a:r>
              <a:rPr lang="en-GB" dirty="0"/>
              <a:t>Average resistance between cathodes about 65 </a:t>
            </a:r>
            <a:r>
              <a:rPr lang="el-GR" dirty="0">
                <a:latin typeface="Aptos Narrow" panose="020B0004020202020204" pitchFamily="34" charset="0"/>
              </a:rPr>
              <a:t>Ω</a:t>
            </a:r>
            <a:r>
              <a:rPr lang="en-GB" dirty="0">
                <a:latin typeface="Aptos Narrow" panose="020B0004020202020204" pitchFamily="34" charset="0"/>
              </a:rPr>
              <a:t>.</a:t>
            </a:r>
            <a:endParaRPr lang="en-GB" dirty="0"/>
          </a:p>
          <a:p>
            <a:r>
              <a:rPr lang="en-GB" dirty="0"/>
              <a:t>Only planar n-</a:t>
            </a:r>
            <a:r>
              <a:rPr lang="en-GB" dirty="0" err="1"/>
              <a:t>GaN</a:t>
            </a:r>
            <a:r>
              <a:rPr lang="en-GB" dirty="0"/>
              <a:t>-on-sapphire sample measured electrically.</a:t>
            </a:r>
          </a:p>
          <a:p>
            <a:r>
              <a:rPr lang="en-GB" dirty="0"/>
              <a:t>Three different anode sizes measured (314 µm</a:t>
            </a:r>
            <a:r>
              <a:rPr lang="en-GB" baseline="30000" dirty="0"/>
              <a:t>2</a:t>
            </a:r>
            <a:r>
              <a:rPr lang="en-GB" dirty="0"/>
              <a:t>, 1257 µm</a:t>
            </a:r>
            <a:r>
              <a:rPr lang="en-GB" baseline="30000" dirty="0"/>
              <a:t>2</a:t>
            </a:r>
            <a:r>
              <a:rPr lang="en-GB" dirty="0"/>
              <a:t>, 32668 µm</a:t>
            </a:r>
            <a:r>
              <a:rPr lang="en-GB" baseline="30000" dirty="0"/>
              <a:t>2</a:t>
            </a:r>
            <a:r>
              <a:rPr lang="en-GB" dirty="0"/>
              <a:t>), two of each size.</a:t>
            </a:r>
          </a:p>
          <a:p>
            <a:r>
              <a:rPr lang="en-GB" dirty="0"/>
              <a:t>Very similar </a:t>
            </a:r>
            <a:r>
              <a:rPr lang="en-GB" i="1" dirty="0"/>
              <a:t>J</a:t>
            </a:r>
            <a:r>
              <a:rPr lang="en-GB" dirty="0"/>
              <a:t>(</a:t>
            </a:r>
            <a:r>
              <a:rPr lang="en-GB" i="1" dirty="0"/>
              <a:t>V</a:t>
            </a:r>
            <a:r>
              <a:rPr lang="en-GB" dirty="0"/>
              <a:t>) characteristics between all devices and sizes.</a:t>
            </a:r>
          </a:p>
          <a:p>
            <a:pPr lvl="1"/>
            <a:r>
              <a:rPr lang="en-GB" dirty="0"/>
              <a:t>Exclusively vertical current through the </a:t>
            </a:r>
            <a:r>
              <a:rPr lang="en-GB" dirty="0" err="1"/>
              <a:t>SiN</a:t>
            </a:r>
            <a:r>
              <a:rPr lang="en-GB" dirty="0"/>
              <a:t>-film.</a:t>
            </a:r>
          </a:p>
          <a:p>
            <a:r>
              <a:rPr lang="en-GB" dirty="0"/>
              <a:t>Average breakdown electric field of 11.1 mV/cm.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AA3669-8CBE-7C67-6BDC-9292EDF74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P251020_SPTS_1 (</a:t>
            </a:r>
            <a:r>
              <a:rPr lang="en-US" dirty="0" err="1"/>
              <a:t>SiN</a:t>
            </a:r>
            <a:r>
              <a:rPr lang="en-US" dirty="0"/>
              <a:t>)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98ED432-43F0-4177-2A8E-D57333F470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822983"/>
              </p:ext>
            </p:extLst>
          </p:nvPr>
        </p:nvGraphicFramePr>
        <p:xfrm>
          <a:off x="8432800" y="1072442"/>
          <a:ext cx="3606800" cy="1498600"/>
        </p:xfrm>
        <a:graphic>
          <a:graphicData uri="http://schemas.openxmlformats.org/drawingml/2006/table">
            <a:tbl>
              <a:tblPr firstRow="1">
                <a:tableStyleId>{7E9639D4-E3E2-4D34-9284-5A2195B3D0D7}</a:tableStyleId>
              </a:tblPr>
              <a:tblGrid>
                <a:gridCol w="1130300">
                  <a:extLst>
                    <a:ext uri="{9D8B030D-6E8A-4147-A177-3AD203B41FA5}">
                      <a16:colId xmlns:a16="http://schemas.microsoft.com/office/drawing/2014/main" val="4244489702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3472198236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830626112"/>
                    </a:ext>
                  </a:extLst>
                </a:gridCol>
                <a:gridCol w="736600">
                  <a:extLst>
                    <a:ext uri="{9D8B030D-6E8A-4147-A177-3AD203B41FA5}">
                      <a16:colId xmlns:a16="http://schemas.microsoft.com/office/drawing/2014/main" val="386923068"/>
                    </a:ext>
                  </a:extLst>
                </a:gridCol>
              </a:tblGrid>
              <a:tr h="39370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Device</a:t>
                      </a:r>
                      <a:endParaRPr lang="en-GB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Breakdown voltage (V)</a:t>
                      </a:r>
                      <a:endParaRPr lang="en-GB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Breakdown field (MV/cm)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Anode area (µm</a:t>
                      </a:r>
                      <a:r>
                        <a:rPr lang="en-GB" sz="1100" b="0" u="none" strike="noStrike" baseline="30000" dirty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r>
                        <a:rPr lang="en-GB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22712870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LEDS_CR_B1_20C1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106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11.0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1257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8729727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LEDS_CR_A1_20A1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107.5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11.2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1257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2417452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LEDS_CR_C1_10E1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106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11.0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6500990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LEDS_CR_C1_10A1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109.5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11.4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7281808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LEDS_CR_A1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105.5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11.0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32668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8461419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LEDS_CR_B1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107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11.1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32668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51848735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59CB258D-5A6A-3759-87C4-7597E39BB6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490" y="2851150"/>
            <a:ext cx="6846509" cy="400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847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9c2d2ba-7e8a-4769-bed5-93a49b683dcb" xsi:nil="true"/>
    <lcf76f155ced4ddcb4097134ff3c332f xmlns="33b0a3d3-b02e-49b1-a4d6-b2b9e4576b6e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605DEB02BEC546B10E458F36B51C86" ma:contentTypeVersion="19" ma:contentTypeDescription="Create a new document." ma:contentTypeScope="" ma:versionID="aced1736e95d017e175213f2383a9ad6">
  <xsd:schema xmlns:xsd="http://www.w3.org/2001/XMLSchema" xmlns:xs="http://www.w3.org/2001/XMLSchema" xmlns:p="http://schemas.microsoft.com/office/2006/metadata/properties" xmlns:ns2="33b0a3d3-b02e-49b1-a4d6-b2b9e4576b6e" xmlns:ns3="29c2d2ba-7e8a-4769-bed5-93a49b683dcb" targetNamespace="http://schemas.microsoft.com/office/2006/metadata/properties" ma:root="true" ma:fieldsID="5458f069d4b06d923f8d6a828040b68f" ns2:_="" ns3:_="">
    <xsd:import namespace="33b0a3d3-b02e-49b1-a4d6-b2b9e4576b6e"/>
    <xsd:import namespace="29c2d2ba-7e8a-4769-bed5-93a49b683d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b0a3d3-b02e-49b1-a4d6-b2b9e4576b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Location" ma:internalName="MediaServiceLocatio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64bcc1e-7efe-477a-9375-a4af6816a82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c2d2ba-7e8a-4769-bed5-93a49b683dc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8e3b888-2e79-4381-a8dc-096ea8a6ba12}" ma:internalName="TaxCatchAll" ma:showField="CatchAllData" ma:web="29c2d2ba-7e8a-4769-bed5-93a49b683d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A26002-1616-40D3-BB14-94A1200EF556}">
  <ds:schemaRefs>
    <ds:schemaRef ds:uri="29c2d2ba-7e8a-4769-bed5-93a49b683dcb"/>
    <ds:schemaRef ds:uri="33b0a3d3-b02e-49b1-a4d6-b2b9e4576b6e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FB09ACB-CFF1-456F-8ADC-CBC19135C3E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100BBE7-298B-4FED-AFF4-B4F2937B89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b0a3d3-b02e-49b1-a4d6-b2b9e4576b6e"/>
    <ds:schemaRef ds:uri="29c2d2ba-7e8a-4769-bed5-93a49b683dc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1589</TotalTime>
  <Words>759</Words>
  <Application>Microsoft Office PowerPoint</Application>
  <PresentationFormat>Widescreen</PresentationFormat>
  <Paragraphs>130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Aptos Narrow</vt:lpstr>
      <vt:lpstr>Arial</vt:lpstr>
      <vt:lpstr>Calibri</vt:lpstr>
      <vt:lpstr>Calibri Light</vt:lpstr>
      <vt:lpstr>Courier New</vt:lpstr>
      <vt:lpstr>Wingdings</vt:lpstr>
      <vt:lpstr>Office Theme</vt:lpstr>
      <vt:lpstr>HF-based wet etch tests</vt:lpstr>
      <vt:lpstr>P251020_SPTS</vt:lpstr>
      <vt:lpstr>P251020_SPTS_1 (SiOx)</vt:lpstr>
      <vt:lpstr>P251020_SPTS_1 (SiN)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Mikael Björk</dc:creator>
  <cp:lastModifiedBy>Martin Berg</cp:lastModifiedBy>
  <cp:revision>7</cp:revision>
  <dcterms:created xsi:type="dcterms:W3CDTF">2021-12-11T15:27:16Z</dcterms:created>
  <dcterms:modified xsi:type="dcterms:W3CDTF">2025-10-30T12:43:21Z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0x01010068605DEB02BEC546B10E458F36B51C86</vt:lpwstr>
  </property>
  <property fmtid="{D5CDD505-2E9C-101B-9397-08002B2CF9AE}" pid="3" name="MediaServiceImageTags">
    <vt:lpwstr/>
  </property>
</Properties>
</file>